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7" r:id="rId2"/>
    <p:sldId id="268" r:id="rId3"/>
    <p:sldId id="269" r:id="rId4"/>
    <p:sldId id="286" r:id="rId5"/>
    <p:sldId id="270" r:id="rId6"/>
    <p:sldId id="285" r:id="rId7"/>
    <p:sldId id="278" r:id="rId8"/>
    <p:sldId id="279" r:id="rId9"/>
    <p:sldId id="288" r:id="rId10"/>
    <p:sldId id="281" r:id="rId11"/>
    <p:sldId id="283" r:id="rId12"/>
    <p:sldId id="280" r:id="rId13"/>
    <p:sldId id="287" r:id="rId14"/>
    <p:sldId id="282" r:id="rId15"/>
    <p:sldId id="284" r:id="rId16"/>
    <p:sldId id="276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68"/>
            <p14:sldId id="269"/>
            <p14:sldId id="286"/>
            <p14:sldId id="270"/>
            <p14:sldId id="285"/>
            <p14:sldId id="278"/>
            <p14:sldId id="279"/>
            <p14:sldId id="288"/>
            <p14:sldId id="281"/>
            <p14:sldId id="283"/>
            <p14:sldId id="280"/>
            <p14:sldId id="287"/>
            <p14:sldId id="282"/>
            <p14:sldId id="284"/>
          </p14:sldIdLst>
        </p14:section>
        <p14:section name="Untitled Section" id="{35542D88-5274-4946-AED5-A136C690C6D3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2B255-024F-402D-B2C4-09AFE8D2D4EF}" v="80" dt="2022-07-31T11:21:22.5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31" autoAdjust="0"/>
    <p:restoredTop sz="93792" autoAdjust="0"/>
  </p:normalViewPr>
  <p:slideViewPr>
    <p:cSldViewPr snapToGrid="0">
      <p:cViewPr>
        <p:scale>
          <a:sx n="88" d="100"/>
          <a:sy n="88" d="100"/>
        </p:scale>
        <p:origin x="576" y="-2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2022-07-29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2022-07-29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purpose of this research project was to determine which type of machine learning model is best suited to determine the characteristics in the dataset will help predict whether a breast cancer diagnosis is benign or malignant.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78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Before doing any sort of comprehensive analysis, it was best to essentially “clean” the data and remove any sort of rows or columns which had ‘Null’ or ‘</a:t>
            </a:r>
            <a:r>
              <a:rPr lang="en-CA" dirty="0" err="1"/>
              <a:t>NaN</a:t>
            </a:r>
            <a:r>
              <a:rPr lang="en-CA" dirty="0"/>
              <a:t>’ values. Fortunately, my dataset did not have any missing values in any of the major categories. However, there was a column labelled ‘Unnamed’ which served no purpose for data analysis in this instance and was removed.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After, this I did a quick run through to understand the data type of each category. It was found that the diagnosis category was initially in ‘object’ format. After some consideration, I decided to also concert it to a numerical value of ‘1’ for malignant and ‘0’ for benign. This was to help with the smoothness in further data analysis.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To get a better understanding of the distribution of benign and malignant cases in this dataset, I created a bar chart which highlighted the number of each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1553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031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6097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In Precision, we should consider all positive samples that are classified as positive either correctly or incorrectly. The recall cares about correctly classifying all positive samples (in this case, malignant).</a:t>
            </a:r>
            <a:endParaRPr lang="en-CA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324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July 29,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July 29,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July 29,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July 29,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July 29,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July 29,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July 29,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July 29,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July 29,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July 29,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July 29,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July 29,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July 29, 2022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dirty="0"/>
              <a:t>Evaluating Machine Learning Model Fit for the Wisconsin Breast Cancer Data Set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/>
              <a:t>Praneal Merchant </a:t>
            </a:r>
          </a:p>
          <a:p>
            <a:endParaRPr lang="en-US" sz="1400" dirty="0"/>
          </a:p>
          <a:p>
            <a:r>
              <a:rPr lang="en-US" sz="1400" dirty="0"/>
              <a:t>Student Number: 501068147</a:t>
            </a:r>
          </a:p>
          <a:p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4104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sz="1600"/>
              <a:t>Testing Accuracy of Each Model </a:t>
            </a:r>
            <a:endParaRPr lang="en-US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July 29, 2022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2199D4-74FE-4216-3251-427695CD2C2F}"/>
              </a:ext>
            </a:extLst>
          </p:cNvPr>
          <p:cNvSpPr txBox="1"/>
          <p:nvPr/>
        </p:nvSpPr>
        <p:spPr>
          <a:xfrm>
            <a:off x="189007" y="820462"/>
            <a:ext cx="2206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Logistic Regression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FAA76-053B-3F59-5D80-FD6B7A5748FE}"/>
              </a:ext>
            </a:extLst>
          </p:cNvPr>
          <p:cNvSpPr txBox="1"/>
          <p:nvPr/>
        </p:nvSpPr>
        <p:spPr>
          <a:xfrm>
            <a:off x="189007" y="2642446"/>
            <a:ext cx="2206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Decision Tree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0D463E-0864-1F98-72EC-56C9BD66E8BE}"/>
              </a:ext>
            </a:extLst>
          </p:cNvPr>
          <p:cNvSpPr txBox="1"/>
          <p:nvPr/>
        </p:nvSpPr>
        <p:spPr>
          <a:xfrm>
            <a:off x="189007" y="4704364"/>
            <a:ext cx="2206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Random Forest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000D7F-AE15-3807-1446-8658F13BA0C5}"/>
              </a:ext>
            </a:extLst>
          </p:cNvPr>
          <p:cNvSpPr txBox="1"/>
          <p:nvPr/>
        </p:nvSpPr>
        <p:spPr>
          <a:xfrm>
            <a:off x="4382240" y="1066683"/>
            <a:ext cx="2206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K-Nearest Neighbours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1A5E82-C6B2-052D-AB70-44E4F05ED0D8}"/>
              </a:ext>
            </a:extLst>
          </p:cNvPr>
          <p:cNvSpPr txBox="1"/>
          <p:nvPr/>
        </p:nvSpPr>
        <p:spPr>
          <a:xfrm>
            <a:off x="4382240" y="3851174"/>
            <a:ext cx="2206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Support Vector Machines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9416615-1C74-A0DC-8453-5C038397A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5" y="1062779"/>
            <a:ext cx="4267339" cy="1235458"/>
          </a:xfrm>
          <a:prstGeom prst="rect">
            <a:avLst/>
          </a:prstGeom>
        </p:spPr>
      </p:pic>
      <p:pic>
        <p:nvPicPr>
          <p:cNvPr id="12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44BC48D3-DF10-1655-DD6B-D61D9BD9D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07" y="3019971"/>
            <a:ext cx="3697193" cy="1235458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33558369-022E-0825-4E56-AC310BE7A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66" y="4950585"/>
            <a:ext cx="3677434" cy="1204682"/>
          </a:xfrm>
          <a:prstGeom prst="rect">
            <a:avLst/>
          </a:prstGeom>
        </p:spPr>
      </p:pic>
      <p:pic>
        <p:nvPicPr>
          <p:cNvPr id="24" name="Picture 23" descr="Table&#10;&#10;Description automatically generated">
            <a:extLst>
              <a:ext uri="{FF2B5EF4-FFF2-40B4-BE49-F238E27FC236}">
                <a16:creationId xmlns:a16="http://schemas.microsoft.com/office/drawing/2014/main" id="{C89D9673-1885-2EF2-E1DC-09D83AE45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43" y="1561184"/>
            <a:ext cx="4147605" cy="1235457"/>
          </a:xfrm>
          <a:prstGeom prst="rect">
            <a:avLst/>
          </a:prstGeom>
        </p:spPr>
      </p:pic>
      <p:pic>
        <p:nvPicPr>
          <p:cNvPr id="26" name="Picture 25" descr="Chart&#10;&#10;Description automatically generated with medium confidence">
            <a:extLst>
              <a:ext uri="{FF2B5EF4-FFF2-40B4-BE49-F238E27FC236}">
                <a16:creationId xmlns:a16="http://schemas.microsoft.com/office/drawing/2014/main" id="{4DCC17F3-335A-68F2-DFBD-C9F9EFD48C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41" y="4434976"/>
            <a:ext cx="3891694" cy="123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73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4104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sz="1600" dirty="0"/>
              <a:t>Testing Accuracy of Each Model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July 29, 2022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F97BE76-D436-E434-D9BF-94FCCBD2D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099132"/>
              </p:ext>
            </p:extLst>
          </p:nvPr>
        </p:nvGraphicFramePr>
        <p:xfrm>
          <a:off x="739738" y="1243173"/>
          <a:ext cx="7900828" cy="4407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414">
                  <a:extLst>
                    <a:ext uri="{9D8B030D-6E8A-4147-A177-3AD203B41FA5}">
                      <a16:colId xmlns:a16="http://schemas.microsoft.com/office/drawing/2014/main" val="1569710359"/>
                    </a:ext>
                  </a:extLst>
                </a:gridCol>
                <a:gridCol w="3950414">
                  <a:extLst>
                    <a:ext uri="{9D8B030D-6E8A-4147-A177-3AD203B41FA5}">
                      <a16:colId xmlns:a16="http://schemas.microsoft.com/office/drawing/2014/main" val="760969382"/>
                    </a:ext>
                  </a:extLst>
                </a:gridCol>
              </a:tblGrid>
              <a:tr h="734603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Testing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433448"/>
                  </a:ext>
                </a:extLst>
              </a:tr>
              <a:tr h="734603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0.9590643274853801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6917"/>
                  </a:ext>
                </a:extLst>
              </a:tr>
              <a:tr h="734603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0.9064327485380117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806191"/>
                  </a:ext>
                </a:extLst>
              </a:tr>
              <a:tr h="734603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0.9707602339181286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791699"/>
                  </a:ext>
                </a:extLst>
              </a:tr>
              <a:tr h="734603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K-Nearest Neighbours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0.9532163742690059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96505"/>
                  </a:ext>
                </a:extLst>
              </a:tr>
              <a:tr h="734603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Support Vector Machines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0.9532163742690059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291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0903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sz="1800" dirty="0"/>
              <a:t>Evaluating Machine Learning Models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July 29, 2022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E3B0B-6516-6ACE-C914-4AD06EF90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3" y="791110"/>
            <a:ext cx="8907695" cy="6066890"/>
          </a:xfrm>
        </p:spPr>
        <p:txBody>
          <a:bodyPr/>
          <a:lstStyle/>
          <a:p>
            <a:endParaRPr lang="en-CA" dirty="0"/>
          </a:p>
          <a:p>
            <a:endParaRPr lang="en-CA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ABD0E9FE-BEBE-26FC-B2E3-4236D46E9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4981"/>
            <a:ext cx="4284325" cy="178850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098015CE-02E9-5BBD-93F2-1AAE7ED3F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3" y="4677083"/>
            <a:ext cx="4130212" cy="178850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505298F-5E19-D83D-52E8-8DB29F0B2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05" y="378215"/>
            <a:ext cx="4202132" cy="1647125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4D1F8DCE-0162-F3E2-3BC4-C101EE4F0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588" y="2632885"/>
            <a:ext cx="4651493" cy="1591811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F19CFB5C-E67F-AA39-A39C-0F96D1C65F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703472"/>
            <a:ext cx="4399502" cy="1591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82AA11-A90D-F7AD-C2C6-E86E1770A1B8}"/>
              </a:ext>
            </a:extLst>
          </p:cNvPr>
          <p:cNvSpPr txBox="1"/>
          <p:nvPr/>
        </p:nvSpPr>
        <p:spPr>
          <a:xfrm>
            <a:off x="365568" y="1548759"/>
            <a:ext cx="2206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Logistic Regression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865263-4C74-C368-2B20-7E00C5609792}"/>
              </a:ext>
            </a:extLst>
          </p:cNvPr>
          <p:cNvSpPr txBox="1"/>
          <p:nvPr/>
        </p:nvSpPr>
        <p:spPr>
          <a:xfrm>
            <a:off x="365568" y="4430861"/>
            <a:ext cx="2206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Decision Tree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FB8BD5-452F-02EF-B3AB-A8C4170E5E52}"/>
              </a:ext>
            </a:extLst>
          </p:cNvPr>
          <p:cNvSpPr txBox="1"/>
          <p:nvPr/>
        </p:nvSpPr>
        <p:spPr>
          <a:xfrm>
            <a:off x="4827682" y="73472"/>
            <a:ext cx="2206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Random Forest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E3EFA2-AB21-A71C-D658-9386E7BA4A90}"/>
              </a:ext>
            </a:extLst>
          </p:cNvPr>
          <p:cNvSpPr txBox="1"/>
          <p:nvPr/>
        </p:nvSpPr>
        <p:spPr>
          <a:xfrm>
            <a:off x="4859677" y="2364429"/>
            <a:ext cx="2206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K-Nearest Neighbours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F55894-9E32-A0E4-A21C-AF049C8247EA}"/>
              </a:ext>
            </a:extLst>
          </p:cNvPr>
          <p:cNvSpPr txBox="1"/>
          <p:nvPr/>
        </p:nvSpPr>
        <p:spPr>
          <a:xfrm>
            <a:off x="4827682" y="4430862"/>
            <a:ext cx="2206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665151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July 31, 2022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5747DFF-2EF1-C8AA-9DA5-C3C4D2A85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735421"/>
              </p:ext>
            </p:extLst>
          </p:nvPr>
        </p:nvGraphicFramePr>
        <p:xfrm>
          <a:off x="1143000" y="174172"/>
          <a:ext cx="6858000" cy="48187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411801699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618561665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814831540"/>
                    </a:ext>
                  </a:extLst>
                </a:gridCol>
              </a:tblGrid>
              <a:tr h="240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Precision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Recall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4539275"/>
                  </a:ext>
                </a:extLst>
              </a:tr>
              <a:tr h="240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Logistic Regression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9117878"/>
                  </a:ext>
                </a:extLst>
              </a:tr>
              <a:tr h="240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Benign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0.98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0.95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2229555"/>
                  </a:ext>
                </a:extLst>
              </a:tr>
              <a:tr h="240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Malignant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0.92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0.97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4838640"/>
                  </a:ext>
                </a:extLst>
              </a:tr>
              <a:tr h="240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2263250"/>
                  </a:ext>
                </a:extLst>
              </a:tr>
              <a:tr h="240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Decision Tree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9727074"/>
                  </a:ext>
                </a:extLst>
              </a:tr>
              <a:tr h="240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Benign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0.96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0.90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3193199"/>
                  </a:ext>
                </a:extLst>
              </a:tr>
              <a:tr h="240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Malignant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0.84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0.94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6041725"/>
                  </a:ext>
                </a:extLst>
              </a:tr>
              <a:tr h="240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1444552"/>
                  </a:ext>
                </a:extLst>
              </a:tr>
              <a:tr h="240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Random Forest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2038505"/>
                  </a:ext>
                </a:extLst>
              </a:tr>
              <a:tr h="240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Benign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0.99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0.96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51117"/>
                  </a:ext>
                </a:extLst>
              </a:tr>
              <a:tr h="240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Malignant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0.94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0.98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4218627"/>
                  </a:ext>
                </a:extLst>
              </a:tr>
              <a:tr h="240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7875110"/>
                  </a:ext>
                </a:extLst>
              </a:tr>
              <a:tr h="240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K-Nearest Neighbours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1750113"/>
                  </a:ext>
                </a:extLst>
              </a:tr>
              <a:tr h="240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Benign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0.95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0.97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7853575"/>
                  </a:ext>
                </a:extLst>
              </a:tr>
              <a:tr h="240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Malignant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0.95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0.92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8071044"/>
                  </a:ext>
                </a:extLst>
              </a:tr>
              <a:tr h="240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6720509"/>
                  </a:ext>
                </a:extLst>
              </a:tr>
              <a:tr h="240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Support Vector Machines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9454856"/>
                  </a:ext>
                </a:extLst>
              </a:tr>
              <a:tr h="240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Benign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0.97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0.98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9898811"/>
                  </a:ext>
                </a:extLst>
              </a:tr>
              <a:tr h="24093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Malignant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>
                          <a:effectLst/>
                        </a:rPr>
                        <a:t>0.97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100" dirty="0">
                          <a:effectLst/>
                        </a:rPr>
                        <a:t>0.95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7873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050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sz="1800" dirty="0"/>
              <a:t>Average Cross-Validation Scores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July 29, 2022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E3B0B-6516-6ACE-C914-4AD06EF90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3" y="791110"/>
            <a:ext cx="8907695" cy="6066890"/>
          </a:xfrm>
        </p:spPr>
        <p:txBody>
          <a:bodyPr/>
          <a:lstStyle/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802CFDF0-069B-B2B8-7F56-D7631EEE4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541629"/>
              </p:ext>
            </p:extLst>
          </p:nvPr>
        </p:nvGraphicFramePr>
        <p:xfrm>
          <a:off x="365568" y="1396998"/>
          <a:ext cx="8412864" cy="457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6432">
                  <a:extLst>
                    <a:ext uri="{9D8B030D-6E8A-4147-A177-3AD203B41FA5}">
                      <a16:colId xmlns:a16="http://schemas.microsoft.com/office/drawing/2014/main" val="987054031"/>
                    </a:ext>
                  </a:extLst>
                </a:gridCol>
                <a:gridCol w="4206432">
                  <a:extLst>
                    <a:ext uri="{9D8B030D-6E8A-4147-A177-3AD203B41FA5}">
                      <a16:colId xmlns:a16="http://schemas.microsoft.com/office/drawing/2014/main" val="1819269973"/>
                    </a:ext>
                  </a:extLst>
                </a:gridCol>
              </a:tblGrid>
              <a:tr h="76240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Average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586359"/>
                  </a:ext>
                </a:extLst>
              </a:tr>
              <a:tr h="76240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0.9248571428571427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23483"/>
                  </a:ext>
                </a:extLst>
              </a:tr>
              <a:tr h="76240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0.6131190476190476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96417"/>
                  </a:ext>
                </a:extLst>
              </a:tr>
              <a:tr h="76240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0.7965238095238095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392154"/>
                  </a:ext>
                </a:extLst>
              </a:tr>
              <a:tr h="76240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K-Nearest Neighbours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0.8283571428571429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772802"/>
                  </a:ext>
                </a:extLst>
              </a:tr>
              <a:tr h="76240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Support Vector Machine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0.9146666666666666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227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What can be learned?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July 29, 2022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E3B0B-6516-6ACE-C914-4AD06EF90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927339"/>
            <a:ext cx="8444818" cy="421263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1400" dirty="0"/>
              <a:t>The research question for this project included the following: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CA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What characteristic or set of characteristics from the dataset influence whether the diagnosis of breast cancer is benign or malignant? </a:t>
            </a:r>
          </a:p>
          <a:p>
            <a:pPr marL="342900" lvl="0" indent="-342900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CA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What is the best classification model to use to answer the previous research questions? </a:t>
            </a:r>
          </a:p>
          <a:p>
            <a:pPr marL="342900" lvl="0" indent="-342900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CA" sz="1400" dirty="0"/>
              <a:t>Based on plotting the correlation all the characteristics as it relates to ‘diagnosis’, it can be said that the radius mean, perimeter mean, texture mean and area mean have a strong correlation with both benign and malignant breast cancer diagnoses.</a:t>
            </a:r>
            <a:endParaRPr lang="en-CA" sz="1400" dirty="0"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CA" sz="1400" dirty="0"/>
              <a:t>The results that were produced from my own analysis of this data set are different than what has been concluded from other academic papers.</a:t>
            </a:r>
          </a:p>
          <a:p>
            <a:pPr marL="342900" lvl="0" indent="-342900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CA" sz="1400" dirty="0"/>
              <a:t>Based on cross-validation scores, it can be concluded that for my project, using logistic regression would be the best model to help evaluate the second research question.</a:t>
            </a:r>
          </a:p>
          <a:p>
            <a:pPr marL="342900" lvl="0" indent="-342900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CA" sz="1400" dirty="0"/>
              <a:t>Although I chose specific metrics to be used in evaluating my machine learning models (ML), there are still others that can be used as a part of the evaluation of these ML models that were not used in this project.</a:t>
            </a:r>
          </a:p>
          <a:p>
            <a:pPr marL="342900" lvl="0" indent="-342900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CA" sz="1400" dirty="0"/>
              <a:t>Further analysis or different techniques may need to be used to find a definitive answer to this question.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0835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r>
              <a:rPr lang="en-US" dirty="0"/>
              <a:t>Thank you for time!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July 29,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Name: Evaluating Machine Learning Model Fit for the Wisconsin Breast Cancer Data Set </a:t>
            </a:r>
          </a:p>
          <a:p>
            <a:endParaRPr lang="en-US" dirty="0"/>
          </a:p>
          <a:p>
            <a:r>
              <a:rPr lang="en-US" dirty="0"/>
              <a:t>Student: Praneal Merchant </a:t>
            </a:r>
          </a:p>
          <a:p>
            <a:endParaRPr lang="en-US" dirty="0"/>
          </a:p>
          <a:p>
            <a:r>
              <a:rPr lang="en-US" dirty="0"/>
              <a:t>Student Number: 501068147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July 29,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41044"/>
            <a:ext cx="8444818" cy="1069848"/>
          </a:xfrm>
        </p:spPr>
        <p:txBody>
          <a:bodyPr/>
          <a:lstStyle/>
          <a:p>
            <a:r>
              <a:rPr lang="en-US" sz="3200" dirty="0"/>
              <a:t>Data Analysis Tools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July 29,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8" descr="Project Jupyter - Wikipedia">
            <a:extLst>
              <a:ext uri="{FF2B5EF4-FFF2-40B4-BE49-F238E27FC236}">
                <a16:creationId xmlns:a16="http://schemas.microsoft.com/office/drawing/2014/main" id="{7273FAFB-83F7-68A1-FF60-81CFAB988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7" y="3061753"/>
            <a:ext cx="1126405" cy="131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 Complete guide to Google Colab for Deep Learning">
            <a:extLst>
              <a:ext uri="{FF2B5EF4-FFF2-40B4-BE49-F238E27FC236}">
                <a16:creationId xmlns:a16="http://schemas.microsoft.com/office/drawing/2014/main" id="{09D47866-C07E-BDE7-B639-B949D7C58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43" y="4531358"/>
            <a:ext cx="2956219" cy="131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Résultat de recherche d'images pour &quot;python logo&quot; | Python ...">
            <a:extLst>
              <a:ext uri="{FF2B5EF4-FFF2-40B4-BE49-F238E27FC236}">
                <a16:creationId xmlns:a16="http://schemas.microsoft.com/office/drawing/2014/main" id="{04E44F8C-77A2-AA05-FE8A-CBEFC1A62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3" y="1410892"/>
            <a:ext cx="2623862" cy="131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pandas - Python Data Analysis Library">
            <a:extLst>
              <a:ext uri="{FF2B5EF4-FFF2-40B4-BE49-F238E27FC236}">
                <a16:creationId xmlns:a16="http://schemas.microsoft.com/office/drawing/2014/main" id="{0D4F8588-67B9-412D-A6F2-3E873DA4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224" y="1458965"/>
            <a:ext cx="1783444" cy="126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scikit-learn - Wikipedia">
            <a:extLst>
              <a:ext uri="{FF2B5EF4-FFF2-40B4-BE49-F238E27FC236}">
                <a16:creationId xmlns:a16="http://schemas.microsoft.com/office/drawing/2014/main" id="{F5F2021D-55E8-B991-C474-E5FF6909A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32" y="3124386"/>
            <a:ext cx="1781438" cy="96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A0F01982-87C2-EA17-AEB4-80A50E0EAB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862" y="153528"/>
            <a:ext cx="929848" cy="1069848"/>
          </a:xfrm>
          <a:prstGeom prst="rect">
            <a:avLst/>
          </a:prstGeom>
        </p:spPr>
      </p:pic>
      <p:pic>
        <p:nvPicPr>
          <p:cNvPr id="22" name="Picture 30" descr="YouTube launches a new logo design | Creative Bloq">
            <a:extLst>
              <a:ext uri="{FF2B5EF4-FFF2-40B4-BE49-F238E27FC236}">
                <a16:creationId xmlns:a16="http://schemas.microsoft.com/office/drawing/2014/main" id="{3897414A-3E9F-A1B3-1F37-EDC1FEA66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465" y="4601253"/>
            <a:ext cx="2328872" cy="131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4">
            <a:extLst>
              <a:ext uri="{FF2B5EF4-FFF2-40B4-BE49-F238E27FC236}">
                <a16:creationId xmlns:a16="http://schemas.microsoft.com/office/drawing/2014/main" id="{3AF4553D-D030-B2A0-5688-0D4C0315D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455" y="2408911"/>
            <a:ext cx="1395737" cy="139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Next Steps in Analysis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July 30, 2022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E3B0B-6516-6ACE-C914-4AD06EF90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057275"/>
            <a:ext cx="8543686" cy="5097991"/>
          </a:xfrm>
        </p:spPr>
        <p:txBody>
          <a:bodyPr>
            <a:normAutofit fontScale="92500" lnSpcReduction="2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dirty="0"/>
              <a:t>Before doing any sort of comprehensive analysis, it was best to essentially “clean” the data and remove any sort of rows or columns which had ‘Null’ or ‘</a:t>
            </a:r>
            <a:r>
              <a:rPr lang="en-CA" sz="2400" dirty="0" err="1"/>
              <a:t>NaN</a:t>
            </a:r>
            <a:r>
              <a:rPr lang="en-CA" sz="2400" dirty="0"/>
              <a:t>’ values. Fortunately, my dataset did not have any missing values in any of the major categories.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CA" sz="2400" dirty="0"/>
          </a:p>
          <a:p>
            <a:pPr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CA" sz="2400" dirty="0"/>
              <a:t>However, there was a column labelled ‘Unnamed’ which served no purpose for data analysis in this instance and was removed. </a:t>
            </a:r>
          </a:p>
          <a:p>
            <a:pPr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endParaRPr lang="en-CA" sz="2400" dirty="0"/>
          </a:p>
          <a:p>
            <a:pPr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CA" sz="2400" dirty="0"/>
              <a:t>To get a better understanding of the distribution of benign and malignant cases in this dataset, I created a histogram which highlighted the number of each.</a:t>
            </a:r>
          </a:p>
          <a:p>
            <a:pPr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endParaRPr lang="en-CA" sz="2400" dirty="0"/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400" dirty="0"/>
              <a:t>After, this I did a quick run through to understand the data type of each category. It was found that the diagnosis category was initially in ‘object’ format. This was then converted to a value of ‘1’ for malignant and ‘0’ for benign. This was to help with the smoothness in further data analysis.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CA" sz="2400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9511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7336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Breast Cancer Dataset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July 30, 2022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42" name="Picture 41" descr="Table&#10;&#10;Description automatically generated">
            <a:extLst>
              <a:ext uri="{FF2B5EF4-FFF2-40B4-BE49-F238E27FC236}">
                <a16:creationId xmlns:a16="http://schemas.microsoft.com/office/drawing/2014/main" id="{EA775180-9FE1-6238-BFDE-841239905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56" y="927339"/>
            <a:ext cx="3118028" cy="3408355"/>
          </a:xfrm>
          <a:prstGeom prst="rect">
            <a:avLst/>
          </a:prstGeom>
        </p:spPr>
      </p:pic>
      <p:pic>
        <p:nvPicPr>
          <p:cNvPr id="44" name="Picture 43" descr="Text&#10;&#10;Description automatically generated with medium confidence">
            <a:extLst>
              <a:ext uri="{FF2B5EF4-FFF2-40B4-BE49-F238E27FC236}">
                <a16:creationId xmlns:a16="http://schemas.microsoft.com/office/drawing/2014/main" id="{6F93A3DE-C506-FCE0-6417-D9F263A949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" y="4414710"/>
            <a:ext cx="2276099" cy="1740557"/>
          </a:xfrm>
          <a:prstGeom prst="rect">
            <a:avLst/>
          </a:prstGeom>
        </p:spPr>
      </p:pic>
      <p:pic>
        <p:nvPicPr>
          <p:cNvPr id="13" name="Content Placeholder 34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0C2BA5FD-4CCA-653D-0519-21AC79B57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243" y="1128888"/>
            <a:ext cx="5670550" cy="1379538"/>
          </a:xfr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502EDDAD-31FF-1B75-AB1A-9FF7D38D94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216" y="3060644"/>
            <a:ext cx="6021018" cy="295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Next Steps in Analysis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July 30, 2022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E3B0B-6516-6ACE-C914-4AD06EF90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591" y="930916"/>
            <a:ext cx="8444818" cy="421263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To get a preliminary understanding of what correlations may exist between characteristics in the dataset, I decided to run a code that can visualize the strength of correlations between the characteristics and the ‘diagnosis’ category.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When visualizing the correlations, I </a:t>
            </a:r>
            <a:r>
              <a:rPr lang="en-CA" dirty="0" err="1"/>
              <a:t>subsetted</a:t>
            </a:r>
            <a:r>
              <a:rPr lang="en-CA" dirty="0"/>
              <a:t> only the ‘mean’ version of all the characteristics. </a:t>
            </a:r>
          </a:p>
          <a:p>
            <a:r>
              <a:rPr lang="en-CA" dirty="0"/>
              <a:t>Based on the scatter plot visualizations, it can be said that the radius mean, perimeter mean, texture mean and area mean have a strong linear correlation with both benign and malignant breast cancer diagnoses.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6216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Correlations in Data </a:t>
            </a:r>
          </a:p>
        </p:txBody>
      </p:sp>
      <p:pic>
        <p:nvPicPr>
          <p:cNvPr id="12" name="Content Placeholder 11" descr="A picture containing text&#10;&#10;Description automatically generated">
            <a:extLst>
              <a:ext uri="{FF2B5EF4-FFF2-40B4-BE49-F238E27FC236}">
                <a16:creationId xmlns:a16="http://schemas.microsoft.com/office/drawing/2014/main" id="{9473DE38-F1C9-94B0-8070-E5B6FAAF2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5915"/>
            <a:ext cx="8907694" cy="4479531"/>
          </a:xfr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July 29, 2022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57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Next Steps in Analysis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July 29, 2022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E3B0B-6516-6ACE-C914-4AD06EF90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r>
              <a:rPr lang="en-CA" dirty="0"/>
              <a:t>Testing Accuracy</a:t>
            </a:r>
          </a:p>
          <a:p>
            <a:endParaRPr lang="en-CA" dirty="0"/>
          </a:p>
          <a:p>
            <a:r>
              <a:rPr lang="en-CA" dirty="0"/>
              <a:t>Evaluating Machine Learning Models </a:t>
            </a:r>
          </a:p>
          <a:p>
            <a:endParaRPr lang="en-CA" dirty="0"/>
          </a:p>
          <a:p>
            <a:r>
              <a:rPr lang="en-CA" dirty="0"/>
              <a:t> Average Cross-Validation 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6604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 anchor="t">
            <a:normAutofit/>
          </a:bodyPr>
          <a:lstStyle/>
          <a:p>
            <a:r>
              <a:rPr lang="en-US" dirty="0"/>
              <a:t>Definitions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CBA42CB-E389-4338-A8B7-EE0CBAE9CA56}" type="datetime4">
              <a:rPr lang="en-US" smtClean="0"/>
              <a:pPr>
                <a:spcAft>
                  <a:spcPts val="600"/>
                </a:spcAft>
              </a:pPr>
              <a:t>July 31, 2022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E3B0B-6516-6ACE-C914-4AD06EF90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14" y="826298"/>
            <a:ext cx="8444818" cy="421263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1800" dirty="0"/>
              <a:t>Testing Accuracy: These scores represent how accurate the model is in identifying positive (malignant) breast cancer samples.</a:t>
            </a:r>
          </a:p>
          <a:p>
            <a:endParaRPr lang="en-CA" sz="1800" dirty="0"/>
          </a:p>
          <a:p>
            <a:endParaRPr lang="en-CA" sz="1800" dirty="0"/>
          </a:p>
          <a:p>
            <a:r>
              <a:rPr lang="en-CA" sz="1800" dirty="0"/>
              <a:t>Evaluating Machine Learning Models</a:t>
            </a:r>
          </a:p>
          <a:p>
            <a:pPr lvl="1"/>
            <a:r>
              <a:rPr lang="en-CA" sz="1800" dirty="0"/>
              <a:t>Precision- </a:t>
            </a:r>
            <a:r>
              <a:rPr lang="en-US" sz="1800" dirty="0">
                <a:solidFill>
                  <a:srgbClr val="202124"/>
                </a:solidFill>
              </a:rPr>
              <a:t>C</a:t>
            </a:r>
            <a:r>
              <a:rPr lang="en-US" sz="1800" b="0" i="0" dirty="0">
                <a:solidFill>
                  <a:srgbClr val="202124"/>
                </a:solidFill>
                <a:effectLst/>
              </a:rPr>
              <a:t>onsiders all positive (malignant) samples that are classified as positive either correctly or incorrectly</a:t>
            </a:r>
          </a:p>
          <a:p>
            <a:pPr lvl="1"/>
            <a:r>
              <a:rPr lang="en-CA" sz="1800" dirty="0"/>
              <a:t>Recall- </a:t>
            </a:r>
            <a:r>
              <a:rPr lang="en-US" sz="1800" b="0" i="0" dirty="0">
                <a:solidFill>
                  <a:srgbClr val="202124"/>
                </a:solidFill>
                <a:effectLst/>
              </a:rPr>
              <a:t>Considers correctly classifying all positive samples (in this case, malignant).</a:t>
            </a:r>
            <a:endParaRPr lang="en-CA" sz="1800" dirty="0"/>
          </a:p>
          <a:p>
            <a:endParaRPr lang="en-CA" sz="1800" dirty="0"/>
          </a:p>
          <a:p>
            <a:pPr marL="0" indent="0">
              <a:buNone/>
            </a:pPr>
            <a:endParaRPr lang="en-CA" sz="1800" dirty="0"/>
          </a:p>
          <a:p>
            <a:r>
              <a:rPr lang="en-CA" sz="1800" dirty="0"/>
              <a:t>Average Cross-Validation Scores: These scores represent how good a specific model can make predictions on data that is not used in the training of the model. (https://machinelearningmastery.com/k-fold-cross-validation/)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82057556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1112</Words>
  <Application>Microsoft Office PowerPoint</Application>
  <PresentationFormat>On-screen Show (4:3)</PresentationFormat>
  <Paragraphs>195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</vt:lpstr>
      <vt:lpstr>Calibri</vt:lpstr>
      <vt:lpstr>Symbol</vt:lpstr>
      <vt:lpstr>Times New Roman</vt:lpstr>
      <vt:lpstr>RyersonUniversity_MasterTemplate v1</vt:lpstr>
      <vt:lpstr>Evaluating Machine Learning Model Fit for the Wisconsin Breast Cancer Data Set</vt:lpstr>
      <vt:lpstr>Project Introduction</vt:lpstr>
      <vt:lpstr>Data Analysis Tools </vt:lpstr>
      <vt:lpstr>Next Steps in Analysis </vt:lpstr>
      <vt:lpstr>Breast Cancer Dataset</vt:lpstr>
      <vt:lpstr>Next Steps in Analysis </vt:lpstr>
      <vt:lpstr>Correlations in Data </vt:lpstr>
      <vt:lpstr>Next Steps in Analysis </vt:lpstr>
      <vt:lpstr>Definitions</vt:lpstr>
      <vt:lpstr>Testing Accuracy of Each Model </vt:lpstr>
      <vt:lpstr>Testing Accuracy of Each Model </vt:lpstr>
      <vt:lpstr>Evaluating Machine Learning Models</vt:lpstr>
      <vt:lpstr>PowerPoint Presentation</vt:lpstr>
      <vt:lpstr>Average Cross-Validation Scores</vt:lpstr>
      <vt:lpstr>What can be learned?</vt:lpstr>
      <vt:lpstr>Thank you for time!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2022-07-31T12:39:02Z</dcterms:modified>
</cp:coreProperties>
</file>